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12"/>
  </p:notesMasterIdLst>
  <p:sldIdLst>
    <p:sldId id="256" r:id="rId2"/>
    <p:sldId id="268" r:id="rId3"/>
    <p:sldId id="310" r:id="rId4"/>
    <p:sldId id="311" r:id="rId5"/>
    <p:sldId id="312" r:id="rId6"/>
    <p:sldId id="314" r:id="rId7"/>
    <p:sldId id="313" r:id="rId8"/>
    <p:sldId id="315" r:id="rId9"/>
    <p:sldId id="316" r:id="rId10"/>
    <p:sldId id="317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36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D7C88D6-E477-42E8-9C88-06540961BC4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57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957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9572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0957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09574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9575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9576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9577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9578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9579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9580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9581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9582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9583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09584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9585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958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FA99ACD-35A2-4603-A72B-9292DA043AA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95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95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D66C22-5A5E-45F0-81B0-CB3038F00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6B97E4-7CD6-44E3-ADD9-6E1A34B925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7129A47-62EB-4F06-9990-8A85B1B6408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ED26CD-B58D-4F48-9F9E-6E498F05624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96DAC7-F637-4CAE-8A39-CF08D23C379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503D8C-5A9A-4F86-A4B2-1531E56C40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EB6C9F-F907-4F8C-886C-3BC67A0BB29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F7A30C-9B5E-4F07-9190-4C6873A5A92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BBEE5D-67A6-47F5-BB17-2BF1344C434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11F4E3-4678-4F6C-8B08-3EFF8CBEFFE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8F842C-547A-48AB-A82C-847135523FE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AD6DB933-3A09-43FD-BF8D-DC781856600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854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854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855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855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855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855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855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855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855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855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855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85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85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600" dirty="0" smtClean="0"/>
              <a:t>Review for Test 3</a:t>
            </a:r>
            <a:endParaRPr lang="en-US" sz="4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Glendale Community College</a:t>
            </a:r>
            <a:endParaRPr lang="en-US" dirty="0"/>
          </a:p>
          <a:p>
            <a:r>
              <a:rPr lang="en-US" dirty="0" err="1"/>
              <a:t>Phong</a:t>
            </a:r>
            <a:r>
              <a:rPr lang="en-US" dirty="0"/>
              <a:t> </a:t>
            </a:r>
            <a:r>
              <a:rPr lang="en-US" dirty="0" err="1"/>
              <a:t>Chau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4000" dirty="0" smtClean="0"/>
              <a:t>Examples</a:t>
            </a:r>
            <a:endParaRPr lang="en-US" sz="4000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229600" cy="5029200"/>
          </a:xfrm>
        </p:spPr>
        <p:txBody>
          <a:bodyPr/>
          <a:lstStyle/>
          <a:p>
            <a:r>
              <a:rPr lang="en-US" dirty="0"/>
              <a:t>	</a:t>
            </a:r>
            <a:r>
              <a:rPr lang="en-US" dirty="0" smtClean="0"/>
              <a:t>A fence must be build to enclose a rectangular area of 20,000 sq. ft. Fencing material costs $2.50 per foot for the two sides facing north and south, and $3.20 per foot for the other two sides. Find the cost of the least expensive fence.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4000" dirty="0" smtClean="0"/>
              <a:t>Graphs of Functions</a:t>
            </a:r>
            <a:endParaRPr lang="en-US" sz="4000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229600" cy="4267200"/>
          </a:xfrm>
        </p:spPr>
        <p:txBody>
          <a:bodyPr/>
          <a:lstStyle/>
          <a:p>
            <a:r>
              <a:rPr lang="en-US" dirty="0"/>
              <a:t>	</a:t>
            </a:r>
            <a:r>
              <a:rPr lang="en-US" dirty="0" smtClean="0"/>
              <a:t>Find the interval of increase/decrease.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f ’(x) &gt; 0 , f(x) is increasing</a:t>
            </a:r>
          </a:p>
          <a:p>
            <a:pPr lvl="1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f ’(x) &lt; 0 , f(x) is decreasing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/>
              <a:t>	</a:t>
            </a:r>
            <a:r>
              <a:rPr lang="en-US" dirty="0" smtClean="0"/>
              <a:t>Find the relative </a:t>
            </a:r>
            <a:r>
              <a:rPr lang="en-US" dirty="0" err="1" smtClean="0"/>
              <a:t>extrema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 Use test values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4000" dirty="0" smtClean="0"/>
              <a:t>Graphs of Functions</a:t>
            </a:r>
            <a:endParaRPr lang="en-US" sz="4000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229600" cy="5181600"/>
          </a:xfrm>
        </p:spPr>
        <p:txBody>
          <a:bodyPr/>
          <a:lstStyle/>
          <a:p>
            <a:r>
              <a:rPr lang="en-US" dirty="0" smtClean="0"/>
              <a:t>	Find the interval of concavity.</a:t>
            </a:r>
          </a:p>
          <a:p>
            <a:pPr lvl="1"/>
            <a:r>
              <a:rPr lang="en-US" dirty="0" smtClean="0"/>
              <a:t> f ’’(x) &gt; 0 , f(x) is concave up.       +  +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f ’’(x) &lt; 0 , f(x) is concave down.         –  –   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     Find the inflection points. </a:t>
            </a:r>
          </a:p>
          <a:p>
            <a:pPr lvl="1"/>
            <a:r>
              <a:rPr lang="en-US" dirty="0" smtClean="0"/>
              <a:t> Inflection point occurs at the point where the </a:t>
            </a:r>
            <a:r>
              <a:rPr lang="en-US" u="sng" dirty="0" smtClean="0"/>
              <a:t>second derivative </a:t>
            </a:r>
            <a:r>
              <a:rPr lang="en-US" dirty="0" smtClean="0"/>
              <a:t>changes sign.</a:t>
            </a:r>
          </a:p>
          <a:p>
            <a:r>
              <a:rPr lang="en-US" dirty="0" smtClean="0"/>
              <a:t>     Sketch the graph showing all important features of the curve.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553200" y="2362200"/>
            <a:ext cx="609600" cy="193964"/>
          </a:xfrm>
          <a:custGeom>
            <a:avLst/>
            <a:gdLst>
              <a:gd name="connsiteX0" fmla="*/ 0 w 872837"/>
              <a:gd name="connsiteY0" fmla="*/ 0 h 332509"/>
              <a:gd name="connsiteX1" fmla="*/ 207819 w 872837"/>
              <a:gd name="connsiteY1" fmla="*/ 263236 h 332509"/>
              <a:gd name="connsiteX2" fmla="*/ 581891 w 872837"/>
              <a:gd name="connsiteY2" fmla="*/ 290945 h 332509"/>
              <a:gd name="connsiteX3" fmla="*/ 872837 w 872837"/>
              <a:gd name="connsiteY3" fmla="*/ 13854 h 332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2837" h="332509">
                <a:moveTo>
                  <a:pt x="0" y="0"/>
                </a:moveTo>
                <a:cubicBezTo>
                  <a:pt x="55418" y="107372"/>
                  <a:pt x="110837" y="214745"/>
                  <a:pt x="207819" y="263236"/>
                </a:cubicBezTo>
                <a:cubicBezTo>
                  <a:pt x="304801" y="311727"/>
                  <a:pt x="471055" y="332509"/>
                  <a:pt x="581891" y="290945"/>
                </a:cubicBezTo>
                <a:cubicBezTo>
                  <a:pt x="692727" y="249381"/>
                  <a:pt x="782782" y="131617"/>
                  <a:pt x="872837" y="1385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 flipV="1">
            <a:off x="7315200" y="3429000"/>
            <a:ext cx="457200" cy="152400"/>
          </a:xfrm>
          <a:custGeom>
            <a:avLst/>
            <a:gdLst>
              <a:gd name="connsiteX0" fmla="*/ 0 w 872837"/>
              <a:gd name="connsiteY0" fmla="*/ 0 h 332509"/>
              <a:gd name="connsiteX1" fmla="*/ 207819 w 872837"/>
              <a:gd name="connsiteY1" fmla="*/ 263236 h 332509"/>
              <a:gd name="connsiteX2" fmla="*/ 581891 w 872837"/>
              <a:gd name="connsiteY2" fmla="*/ 290945 h 332509"/>
              <a:gd name="connsiteX3" fmla="*/ 872837 w 872837"/>
              <a:gd name="connsiteY3" fmla="*/ 13854 h 332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2837" h="332509">
                <a:moveTo>
                  <a:pt x="0" y="0"/>
                </a:moveTo>
                <a:cubicBezTo>
                  <a:pt x="55418" y="107372"/>
                  <a:pt x="110837" y="214745"/>
                  <a:pt x="207819" y="263236"/>
                </a:cubicBezTo>
                <a:cubicBezTo>
                  <a:pt x="304801" y="311727"/>
                  <a:pt x="471055" y="332509"/>
                  <a:pt x="581891" y="290945"/>
                </a:cubicBezTo>
                <a:cubicBezTo>
                  <a:pt x="692727" y="249381"/>
                  <a:pt x="782782" y="131617"/>
                  <a:pt x="872837" y="1385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4000" dirty="0" smtClean="0"/>
              <a:t>Absolute </a:t>
            </a:r>
            <a:r>
              <a:rPr lang="en-US" sz="4000" dirty="0" err="1" smtClean="0"/>
              <a:t>Extrema</a:t>
            </a:r>
            <a:endParaRPr lang="en-US" sz="4000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229600" cy="4267200"/>
          </a:xfrm>
        </p:spPr>
        <p:txBody>
          <a:bodyPr/>
          <a:lstStyle/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Find absolute maximum/minimum of f(x) on a closed interval [a, b]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Find the critical numbers of f(x)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Evaluating the functions at critical numbers and at the end points a and b.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The largest values in step 2 is the absolute maximum, and the smallest value is the absolute minimum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4000" dirty="0" smtClean="0"/>
              <a:t>Implicit Differentiation</a:t>
            </a:r>
            <a:endParaRPr lang="en-US" sz="4000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229600" cy="4267200"/>
          </a:xfrm>
        </p:spPr>
        <p:txBody>
          <a:bodyPr/>
          <a:lstStyle/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Differentiate both sides of an equation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Find an equation of a tangent line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4000" dirty="0" smtClean="0"/>
              <a:t>Application Problems</a:t>
            </a:r>
            <a:endParaRPr lang="en-US" sz="4000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229600" cy="4267200"/>
          </a:xfrm>
        </p:spPr>
        <p:txBody>
          <a:bodyPr/>
          <a:lstStyle/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Optimization Problem (14.2)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trike="sngStrike" dirty="0" smtClean="0">
                <a:solidFill>
                  <a:schemeClr val="accent5">
                    <a:lumMod val="50000"/>
                  </a:schemeClr>
                </a:solidFill>
              </a:rPr>
              <a:t>Related Rates Problem (14.5)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Elasticity of Demand (14.3)</a:t>
            </a:r>
            <a:endParaRPr lang="en-US" dirty="0"/>
          </a:p>
        </p:txBody>
      </p:sp>
      <p:graphicFrame>
        <p:nvGraphicFramePr>
          <p:cNvPr id="184322" name="Object 2"/>
          <p:cNvGraphicFramePr>
            <a:graphicFrameLocks noChangeAspect="1"/>
          </p:cNvGraphicFramePr>
          <p:nvPr/>
        </p:nvGraphicFramePr>
        <p:xfrm>
          <a:off x="2284413" y="3505200"/>
          <a:ext cx="3876675" cy="1360488"/>
        </p:xfrm>
        <a:graphic>
          <a:graphicData uri="http://schemas.openxmlformats.org/presentationml/2006/ole">
            <p:oleObj spid="_x0000_s204802" name="Equation" r:id="rId3" imgW="119376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4000" dirty="0" smtClean="0"/>
              <a:t>Examples</a:t>
            </a:r>
            <a:endParaRPr lang="en-US" sz="4000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229600" cy="4267200"/>
          </a:xfrm>
        </p:spPr>
        <p:txBody>
          <a:bodyPr/>
          <a:lstStyle/>
          <a:p>
            <a:r>
              <a:rPr lang="en-US" dirty="0"/>
              <a:t>	</a:t>
            </a:r>
            <a:r>
              <a:rPr lang="en-US" dirty="0" smtClean="0"/>
              <a:t>Find the interval of increase/decrease.</a:t>
            </a:r>
          </a:p>
          <a:p>
            <a:pPr>
              <a:buNone/>
            </a:pPr>
            <a:r>
              <a:rPr lang="en-US" dirty="0" smtClean="0"/>
              <a:t>	relative </a:t>
            </a:r>
            <a:r>
              <a:rPr lang="en-US" dirty="0" err="1" smtClean="0"/>
              <a:t>extrema</a:t>
            </a:r>
            <a:r>
              <a:rPr lang="en-US" dirty="0" smtClean="0"/>
              <a:t>, intervals of concavity, and inflection points</a:t>
            </a:r>
          </a:p>
          <a:p>
            <a:pPr lvl="1">
              <a:buNone/>
            </a:pPr>
            <a:endParaRPr lang="en-US" dirty="0"/>
          </a:p>
        </p:txBody>
      </p:sp>
      <p:graphicFrame>
        <p:nvGraphicFramePr>
          <p:cNvPr id="203778" name="Object 2"/>
          <p:cNvGraphicFramePr>
            <a:graphicFrameLocks noChangeAspect="1"/>
          </p:cNvGraphicFramePr>
          <p:nvPr/>
        </p:nvGraphicFramePr>
        <p:xfrm>
          <a:off x="1295400" y="2971800"/>
          <a:ext cx="5286375" cy="1204851"/>
        </p:xfrm>
        <a:graphic>
          <a:graphicData uri="http://schemas.openxmlformats.org/presentationml/2006/ole">
            <p:oleObj spid="_x0000_s203778" name="Equation" r:id="rId3" imgW="1726920" imgH="393480" progId="Equation.DSMT4">
              <p:embed/>
            </p:oleObj>
          </a:graphicData>
        </a:graphic>
      </p:graphicFrame>
      <p:graphicFrame>
        <p:nvGraphicFramePr>
          <p:cNvPr id="203779" name="Object 3"/>
          <p:cNvGraphicFramePr>
            <a:graphicFrameLocks noChangeAspect="1"/>
          </p:cNvGraphicFramePr>
          <p:nvPr/>
        </p:nvGraphicFramePr>
        <p:xfrm>
          <a:off x="1371600" y="4114800"/>
          <a:ext cx="3875087" cy="741362"/>
        </p:xfrm>
        <a:graphic>
          <a:graphicData uri="http://schemas.openxmlformats.org/presentationml/2006/ole">
            <p:oleObj spid="_x0000_s203779" name="Equation" r:id="rId4" imgW="1193760" imgH="228600" progId="Equation.DSMT4">
              <p:embed/>
            </p:oleObj>
          </a:graphicData>
        </a:graphic>
      </p:graphicFrame>
      <p:graphicFrame>
        <p:nvGraphicFramePr>
          <p:cNvPr id="203780" name="Object 4"/>
          <p:cNvGraphicFramePr>
            <a:graphicFrameLocks noChangeAspect="1"/>
          </p:cNvGraphicFramePr>
          <p:nvPr/>
        </p:nvGraphicFramePr>
        <p:xfrm>
          <a:off x="1384300" y="5029200"/>
          <a:ext cx="4205288" cy="741363"/>
        </p:xfrm>
        <a:graphic>
          <a:graphicData uri="http://schemas.openxmlformats.org/presentationml/2006/ole">
            <p:oleObj spid="_x0000_s203780" name="Equation" r:id="rId5" imgW="12952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3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3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3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4000" dirty="0" smtClean="0"/>
              <a:t>Examples</a:t>
            </a:r>
            <a:endParaRPr lang="en-US" sz="4000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229600" cy="5029200"/>
          </a:xfrm>
        </p:spPr>
        <p:txBody>
          <a:bodyPr/>
          <a:lstStyle/>
          <a:p>
            <a:r>
              <a:rPr lang="en-US" dirty="0"/>
              <a:t>	</a:t>
            </a:r>
            <a:r>
              <a:rPr lang="en-US" dirty="0" smtClean="0"/>
              <a:t>Find the absolute </a:t>
            </a:r>
            <a:r>
              <a:rPr lang="en-US" dirty="0" err="1" smtClean="0"/>
              <a:t>extrema</a:t>
            </a:r>
            <a:r>
              <a:rPr lang="en-US" dirty="0" smtClean="0"/>
              <a:t> for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cost (in thousands) function of an auto parts is given by </a:t>
            </a:r>
          </a:p>
          <a:p>
            <a:endParaRPr lang="en-US" dirty="0" smtClean="0"/>
          </a:p>
          <a:p>
            <a:r>
              <a:rPr lang="en-US" dirty="0" smtClean="0"/>
              <a:t>Find the minimum value of the </a:t>
            </a:r>
            <a:r>
              <a:rPr lang="en-US" b="1" dirty="0" smtClean="0"/>
              <a:t>average cost.</a:t>
            </a:r>
          </a:p>
          <a:p>
            <a:pPr lvl="1">
              <a:buNone/>
            </a:pPr>
            <a:endParaRPr lang="en-US" dirty="0"/>
          </a:p>
        </p:txBody>
      </p:sp>
      <p:graphicFrame>
        <p:nvGraphicFramePr>
          <p:cNvPr id="203780" name="Object 4"/>
          <p:cNvGraphicFramePr>
            <a:graphicFrameLocks noChangeAspect="1"/>
          </p:cNvGraphicFramePr>
          <p:nvPr/>
        </p:nvGraphicFramePr>
        <p:xfrm>
          <a:off x="2057400" y="1981200"/>
          <a:ext cx="4535487" cy="741362"/>
        </p:xfrm>
        <a:graphic>
          <a:graphicData uri="http://schemas.openxmlformats.org/presentationml/2006/ole">
            <p:oleObj spid="_x0000_s225284" name="Equation" r:id="rId3" imgW="1396800" imgH="228600" progId="Equation.DSMT4">
              <p:embed/>
            </p:oleObj>
          </a:graphicData>
        </a:graphic>
      </p:graphicFrame>
      <p:graphicFrame>
        <p:nvGraphicFramePr>
          <p:cNvPr id="225285" name="Object 5"/>
          <p:cNvGraphicFramePr>
            <a:graphicFrameLocks noChangeAspect="1"/>
          </p:cNvGraphicFramePr>
          <p:nvPr/>
        </p:nvGraphicFramePr>
        <p:xfrm>
          <a:off x="1143000" y="4038600"/>
          <a:ext cx="7086600" cy="719913"/>
        </p:xfrm>
        <a:graphic>
          <a:graphicData uri="http://schemas.openxmlformats.org/presentationml/2006/ole">
            <p:oleObj spid="_x0000_s225285" name="Equation" r:id="rId4" imgW="224784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5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4000" dirty="0" smtClean="0"/>
              <a:t>Examples</a:t>
            </a:r>
            <a:endParaRPr lang="en-US" sz="4000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229600" cy="5029200"/>
          </a:xfrm>
        </p:spPr>
        <p:txBody>
          <a:bodyPr/>
          <a:lstStyle/>
          <a:p>
            <a:r>
              <a:rPr lang="en-US" dirty="0"/>
              <a:t>	</a:t>
            </a:r>
            <a:r>
              <a:rPr lang="en-US" dirty="0" smtClean="0"/>
              <a:t>The demand for beer is given by the demand function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Find the elasticity of demand function</a:t>
            </a:r>
          </a:p>
          <a:p>
            <a:r>
              <a:rPr lang="en-US" dirty="0" smtClean="0"/>
              <a:t>Find and interpret the elasticity of demand at p = $6.</a:t>
            </a:r>
          </a:p>
          <a:p>
            <a:pPr lvl="1">
              <a:buNone/>
            </a:pPr>
            <a:endParaRPr lang="en-US" dirty="0"/>
          </a:p>
        </p:txBody>
      </p:sp>
      <p:graphicFrame>
        <p:nvGraphicFramePr>
          <p:cNvPr id="203780" name="Object 4"/>
          <p:cNvGraphicFramePr>
            <a:graphicFrameLocks noChangeAspect="1"/>
          </p:cNvGraphicFramePr>
          <p:nvPr/>
        </p:nvGraphicFramePr>
        <p:xfrm>
          <a:off x="3962400" y="1905000"/>
          <a:ext cx="1979613" cy="1358900"/>
        </p:xfrm>
        <a:graphic>
          <a:graphicData uri="http://schemas.openxmlformats.org/presentationml/2006/ole">
            <p:oleObj spid="_x0000_s226306" name="Equation" r:id="rId3" imgW="60948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1728</TotalTime>
  <Words>25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Pixel</vt:lpstr>
      <vt:lpstr>Equation</vt:lpstr>
      <vt:lpstr>Review for Test 3</vt:lpstr>
      <vt:lpstr>Graphs of Functions</vt:lpstr>
      <vt:lpstr>Graphs of Functions</vt:lpstr>
      <vt:lpstr>Absolute Extrema</vt:lpstr>
      <vt:lpstr>Implicit Differentiation</vt:lpstr>
      <vt:lpstr>Application Problems</vt:lpstr>
      <vt:lpstr>Examples</vt:lpstr>
      <vt:lpstr>Examples</vt:lpstr>
      <vt:lpstr>Examples</vt:lpstr>
      <vt:lpstr>Examples</vt:lpstr>
    </vt:vector>
  </TitlesOfParts>
  <Company>GCC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150:  College Algebra Section 1.3</dc:title>
  <dc:creator>Glendale College</dc:creator>
  <cp:lastModifiedBy>pqchau</cp:lastModifiedBy>
  <cp:revision>151</cp:revision>
  <dcterms:created xsi:type="dcterms:W3CDTF">2004-01-22T16:58:02Z</dcterms:created>
  <dcterms:modified xsi:type="dcterms:W3CDTF">2011-11-14T16:20:28Z</dcterms:modified>
</cp:coreProperties>
</file>